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69" r:id="rId18"/>
    <p:sldId id="271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C0D4D-7B1B-4162-AFE3-820B63EA9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3B457E-437A-48F1-A505-6C3BD4AE3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FAB8AB-0981-4C88-A2C1-C8CC7D58A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1EDD-6FAA-4775-8B85-BA0E30E2840E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8C9AE3-15DE-402A-AC41-86AA82FE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D8E94-4FF0-46F4-B279-2DE7D964E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7E8-4DDF-422D-8222-96349EA56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37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C6D2D-A2C5-4656-9070-8F5CD31FD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856A98-BAC7-40F7-83E8-777713DB7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DBC811-D85B-4E46-8A0C-A8D51491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1EDD-6FAA-4775-8B85-BA0E30E2840E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9B4F16-D16E-4FAE-98E3-F3892425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780A88-9286-44AC-B7C5-09A42EF5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7E8-4DDF-422D-8222-96349EA56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05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EAD6C6-1F09-4A3E-941A-416B2FAD72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940B29-028D-4CE4-9B9B-F38A549FD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A4FCB-4219-4E2A-87DE-D1043157C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1EDD-6FAA-4775-8B85-BA0E30E2840E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4875B9-2AA7-440A-8948-3F5ABD03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7A24C6-2878-4D9B-A6B6-010F5408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7E8-4DDF-422D-8222-96349EA56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58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0BC8C-7B25-46A2-8808-95087155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C9DD51-E834-4055-A770-56BE80B48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E221F8-D71F-4513-A9F1-023F90A9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1EDD-6FAA-4775-8B85-BA0E30E2840E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9F08AA-FADF-4F59-A09B-D1CAB97B9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25BDA1-8DB6-477C-8736-F9D17B1BC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7E8-4DDF-422D-8222-96349EA56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04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57E0D4-507F-4DF0-AC46-00ADD55D5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78A2DC-E342-4078-9515-619C3AA89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BE88D6-0F15-41AE-946E-C7256FDE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1EDD-6FAA-4775-8B85-BA0E30E2840E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8235D0-0679-413C-8F79-DCBC6F04F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2E651A-1ABB-48E9-BC06-7410DA0F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7E8-4DDF-422D-8222-96349EA56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018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C9B727-5F6D-4EEA-809A-73AAA1C3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6AD17B-CE96-469A-B296-723A80EE1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126F85-8BCA-4FF6-81DE-FCB22D613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E43494-7FC4-4EC0-A546-D1E03A2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1EDD-6FAA-4775-8B85-BA0E30E2840E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F4C3E1-F4EE-49D1-8505-1EFD6E70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DA37D7-45F5-4202-884E-833F8C888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7E8-4DDF-422D-8222-96349EA56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374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3B8AC-1006-4191-A4A4-22680975E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79AB53-F2E7-4377-9507-A8483C7FF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FC25C0-C9F6-4EF7-998A-E527F514C1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3651A02-8EB8-4940-8D31-0A5D35AFB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41A3EC7-B75E-4185-A375-7739D099A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50F98E-56A9-4FA7-B91A-DB74A46A3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1EDD-6FAA-4775-8B85-BA0E30E2840E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0598B8-300C-4B3F-B1AA-72203832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7D3DA23-00CA-4187-AB05-EE8BE825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7E8-4DDF-422D-8222-96349EA56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68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F822C-905F-4964-8A0E-699F679EB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FD8C4C-6F6C-4DF7-A894-212BE753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1EDD-6FAA-4775-8B85-BA0E30E2840E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027EAF-FD16-4098-B5EC-B2AE5E51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91FBBB-7736-4D99-A578-8B4C397A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7E8-4DDF-422D-8222-96349EA56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02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318D06E-11C3-46BA-988E-6F3AE906A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1EDD-6FAA-4775-8B85-BA0E30E2840E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8BEA9BC-4457-4438-BF14-E0AC7965C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9ACE1C-D85C-4DB7-8CEB-75DA2BE85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7E8-4DDF-422D-8222-96349EA56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801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DF5A7-9342-4B54-BDD6-233A58B8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EB5A48-E2C4-42EF-A2D5-5E44CF550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10407F-3371-426C-8E81-14CC08D4B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848B79-FCE7-4B56-883F-062C3DD7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1EDD-6FAA-4775-8B85-BA0E30E2840E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2470C5-A71C-470D-BC91-F44E4A23D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3A67DE-A4FF-4A4D-8EB4-851B224F3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7E8-4DDF-422D-8222-96349EA56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572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A16FAC-34B8-4A61-9D75-A75174824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4CBD2C-AE07-4C27-905A-1B2B0D8C2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967992-E181-4628-A31C-A7F53B7EE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B2BBD6-8F5C-4082-BCF0-65A01AA4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71EDD-6FAA-4775-8B85-BA0E30E2840E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71F1991-DC63-4B99-B980-AA3428E8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C89300-C9A2-46E2-B906-8FF598826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37E8-4DDF-422D-8222-96349EA56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144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D40CF3-C8FB-4606-A76E-E4F4189B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22A06C-1716-4B21-B17F-43525FBD7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933833-D1AA-425D-B645-4308A00213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1EDD-6FAA-4775-8B85-BA0E30E2840E}" type="datetimeFigureOut">
              <a:rPr lang="es-ES" smtClean="0"/>
              <a:t>11/03/2020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86253D-9771-4240-B297-A27255897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046001-2B0F-4177-8DFC-9413EE3FB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E37E8-4DDF-422D-8222-96349EA566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13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0C533-BEA3-4F6C-A2C6-CDCDCD347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r>
              <a:rPr lang="es-ES" sz="5000" dirty="0"/>
              <a:t>MEDICINA FAMILIAR Y COMUNITARIA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CEB622-6B68-4F04-885B-28352FDF3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 fontScale="85000" lnSpcReduction="20000"/>
          </a:bodyPr>
          <a:lstStyle/>
          <a:p>
            <a:pPr algn="l"/>
            <a:r>
              <a:rPr lang="es-ES" sz="1400" dirty="0"/>
              <a:t>ZONA SEVILLA – DISTRITO SANITARIO SEVILLA</a:t>
            </a:r>
          </a:p>
          <a:p>
            <a:pPr algn="l"/>
            <a:r>
              <a:rPr lang="es-ES" sz="1400" dirty="0"/>
              <a:t>IF ROCIO</a:t>
            </a:r>
          </a:p>
          <a:p>
            <a:pPr algn="l"/>
            <a:r>
              <a:rPr lang="es-ES" sz="1400" dirty="0"/>
              <a:t>UNIDAD DOCENTE MULTIPROFESIONAL ATENCIÓN FAMILIAR Y COMUNITARIA DE SEVILLA</a:t>
            </a:r>
          </a:p>
          <a:p>
            <a:pPr algn="l"/>
            <a:r>
              <a:rPr lang="es-ES" sz="1400" dirty="0"/>
              <a:t>AÑO 2020</a:t>
            </a: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La imagen puede contener: texto">
            <a:extLst>
              <a:ext uri="{FF2B5EF4-FFF2-40B4-BE49-F238E27FC236}">
                <a16:creationId xmlns:a16="http://schemas.microsoft.com/office/drawing/2014/main" id="{9EF1FF83-2E0A-403B-A5FD-991A66D66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1" r="-1" b="16004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55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150950F-FC6B-4B86-BB1A-55A304F8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R2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E90659-531B-4642-B7A9-D0058299D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s-ES" sz="2400">
                <a:solidFill>
                  <a:srgbClr val="000000"/>
                </a:solidFill>
              </a:rPr>
              <a:t>3 GUARDIAS DE PUERTA DEL HOSPITAL GENERAL (CONSULTAS)</a:t>
            </a:r>
          </a:p>
          <a:p>
            <a:r>
              <a:rPr lang="es-ES" sz="2400">
                <a:solidFill>
                  <a:srgbClr val="000000"/>
                </a:solidFill>
              </a:rPr>
              <a:t>1 GUARDIA OBSERVACIÓN HOSPITAL GENERAL</a:t>
            </a:r>
          </a:p>
          <a:p>
            <a:r>
              <a:rPr lang="es-ES" sz="2400">
                <a:solidFill>
                  <a:srgbClr val="000000"/>
                </a:solidFill>
              </a:rPr>
              <a:t>1 GUARDIA DE CENTRO DE SALUD. A elegir entre: </a:t>
            </a:r>
          </a:p>
          <a:p>
            <a:pPr lvl="1"/>
            <a:r>
              <a:rPr lang="es-ES">
                <a:solidFill>
                  <a:srgbClr val="000000"/>
                </a:solidFill>
              </a:rPr>
              <a:t>Guillena</a:t>
            </a:r>
          </a:p>
          <a:p>
            <a:pPr lvl="1"/>
            <a:r>
              <a:rPr lang="es-ES">
                <a:solidFill>
                  <a:srgbClr val="000000"/>
                </a:solidFill>
              </a:rPr>
              <a:t>El Viso del Alcor</a:t>
            </a:r>
          </a:p>
          <a:p>
            <a:pPr lvl="1"/>
            <a:r>
              <a:rPr lang="es-ES">
                <a:solidFill>
                  <a:srgbClr val="000000"/>
                </a:solidFill>
              </a:rPr>
              <a:t>Ronda Histórica</a:t>
            </a:r>
          </a:p>
          <a:p>
            <a:pPr lvl="1"/>
            <a:r>
              <a:rPr lang="es-ES">
                <a:solidFill>
                  <a:srgbClr val="000000"/>
                </a:solidFill>
              </a:rPr>
              <a:t>Coria del Río</a:t>
            </a:r>
          </a:p>
        </p:txBody>
      </p:sp>
    </p:spTree>
    <p:extLst>
      <p:ext uri="{BB962C8B-B14F-4D97-AF65-F5344CB8AC3E}">
        <p14:creationId xmlns:p14="http://schemas.microsoft.com/office/powerpoint/2010/main" val="353572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255FF6-D7F1-47EA-A930-86EC87DAD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R3 PRIMER SEMESTRE (junio-noviembre)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D4C185-1825-40B1-AFCA-0A634ECD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s-ES" sz="1900">
                <a:solidFill>
                  <a:srgbClr val="000000"/>
                </a:solidFill>
              </a:rPr>
              <a:t>2  GUARDIAS PUERTA DE HOSPITAL GENERAL (CONSULTAS)</a:t>
            </a:r>
          </a:p>
          <a:p>
            <a:r>
              <a:rPr lang="es-ES" sz="1900">
                <a:solidFill>
                  <a:srgbClr val="000000"/>
                </a:solidFill>
              </a:rPr>
              <a:t>2 GUARDIAS OBSERVACIÓN DE HOSPITAL GENERAL</a:t>
            </a:r>
          </a:p>
          <a:p>
            <a:r>
              <a:rPr lang="es-ES" sz="1900">
                <a:solidFill>
                  <a:srgbClr val="000000"/>
                </a:solidFill>
              </a:rPr>
              <a:t>1 GUARDIA DE CENTRO DE SALUD. A elegir entre: </a:t>
            </a:r>
          </a:p>
          <a:p>
            <a:pPr lvl="1"/>
            <a:r>
              <a:rPr lang="es-ES" sz="1900">
                <a:solidFill>
                  <a:srgbClr val="000000"/>
                </a:solidFill>
              </a:rPr>
              <a:t>La Algaba</a:t>
            </a:r>
          </a:p>
          <a:p>
            <a:pPr lvl="1"/>
            <a:r>
              <a:rPr lang="es-ES" sz="1900">
                <a:solidFill>
                  <a:srgbClr val="000000"/>
                </a:solidFill>
              </a:rPr>
              <a:t>Cantillana</a:t>
            </a:r>
          </a:p>
          <a:p>
            <a:pPr lvl="1"/>
            <a:r>
              <a:rPr lang="es-ES" sz="1900">
                <a:solidFill>
                  <a:srgbClr val="000000"/>
                </a:solidFill>
              </a:rPr>
              <a:t>Isla Mayor</a:t>
            </a:r>
          </a:p>
          <a:p>
            <a:pPr lvl="1"/>
            <a:r>
              <a:rPr lang="es-ES" sz="1900">
                <a:solidFill>
                  <a:srgbClr val="000000"/>
                </a:solidFill>
              </a:rPr>
              <a:t>Brenes</a:t>
            </a:r>
          </a:p>
          <a:p>
            <a:pPr lvl="1"/>
            <a:r>
              <a:rPr lang="es-ES" sz="1900">
                <a:solidFill>
                  <a:srgbClr val="000000"/>
                </a:solidFill>
              </a:rPr>
              <a:t>Alcosa</a:t>
            </a:r>
          </a:p>
          <a:p>
            <a:pPr lvl="1"/>
            <a:r>
              <a:rPr lang="es-ES" sz="1900">
                <a:solidFill>
                  <a:srgbClr val="000000"/>
                </a:solidFill>
              </a:rPr>
              <a:t>Amate</a:t>
            </a:r>
          </a:p>
          <a:p>
            <a:pPr lvl="1"/>
            <a:r>
              <a:rPr lang="es-ES" sz="1900">
                <a:solidFill>
                  <a:srgbClr val="000000"/>
                </a:solidFill>
              </a:rPr>
              <a:t>El Cachorro</a:t>
            </a:r>
          </a:p>
          <a:p>
            <a:pPr lvl="1"/>
            <a:r>
              <a:rPr lang="es-ES" sz="1900">
                <a:solidFill>
                  <a:srgbClr val="000000"/>
                </a:solidFill>
              </a:rPr>
              <a:t>El Greco</a:t>
            </a:r>
          </a:p>
          <a:p>
            <a:pPr lvl="1"/>
            <a:r>
              <a:rPr lang="es-ES" sz="1900">
                <a:solidFill>
                  <a:srgbClr val="000000"/>
                </a:solidFill>
              </a:rPr>
              <a:t>Pino Montano B</a:t>
            </a:r>
          </a:p>
          <a:p>
            <a:pPr lvl="1"/>
            <a:r>
              <a:rPr lang="es-ES" sz="1900">
                <a:solidFill>
                  <a:srgbClr val="000000"/>
                </a:solidFill>
              </a:rPr>
              <a:t>Torreblanca</a:t>
            </a:r>
          </a:p>
        </p:txBody>
      </p:sp>
    </p:spTree>
    <p:extLst>
      <p:ext uri="{BB962C8B-B14F-4D97-AF65-F5344CB8AC3E}">
        <p14:creationId xmlns:p14="http://schemas.microsoft.com/office/powerpoint/2010/main" val="2291563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2F4A3F-6CAB-4082-A558-E1F8E4CF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R3 SEGUNDO SEMESTRE (diciembre-mayo)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C7B63E-3EC8-428A-9C30-4D033FD67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s-ES" sz="2200">
                <a:solidFill>
                  <a:srgbClr val="000000"/>
                </a:solidFill>
              </a:rPr>
              <a:t>1 GUARDIA DE PUERTA DE HOSPITAL GENERAL (CONSULTAS)</a:t>
            </a:r>
          </a:p>
          <a:p>
            <a:r>
              <a:rPr lang="es-ES" sz="2200">
                <a:solidFill>
                  <a:srgbClr val="000000"/>
                </a:solidFill>
              </a:rPr>
              <a:t>1 GUARDIA DE CENTRO DE SALUD DE DISTRITO SEVILLA. A elegir entre:</a:t>
            </a:r>
          </a:p>
          <a:p>
            <a:pPr lvl="1"/>
            <a:r>
              <a:rPr lang="es-ES" sz="2200">
                <a:solidFill>
                  <a:srgbClr val="000000"/>
                </a:solidFill>
              </a:rPr>
              <a:t>Alcosa</a:t>
            </a:r>
          </a:p>
          <a:p>
            <a:pPr lvl="1"/>
            <a:r>
              <a:rPr lang="es-ES" sz="2200">
                <a:solidFill>
                  <a:srgbClr val="000000"/>
                </a:solidFill>
              </a:rPr>
              <a:t>Amate</a:t>
            </a:r>
          </a:p>
          <a:p>
            <a:pPr lvl="1"/>
            <a:r>
              <a:rPr lang="es-ES" sz="2200">
                <a:solidFill>
                  <a:srgbClr val="000000"/>
                </a:solidFill>
              </a:rPr>
              <a:t>El Cachorro</a:t>
            </a:r>
          </a:p>
          <a:p>
            <a:pPr lvl="1"/>
            <a:r>
              <a:rPr lang="es-ES" sz="2200">
                <a:solidFill>
                  <a:srgbClr val="000000"/>
                </a:solidFill>
              </a:rPr>
              <a:t>El Greco</a:t>
            </a:r>
          </a:p>
          <a:p>
            <a:pPr lvl="1"/>
            <a:r>
              <a:rPr lang="es-ES" sz="2200">
                <a:solidFill>
                  <a:srgbClr val="000000"/>
                </a:solidFill>
              </a:rPr>
              <a:t>Pino Montano B</a:t>
            </a:r>
          </a:p>
          <a:p>
            <a:pPr lvl="1"/>
            <a:r>
              <a:rPr lang="es-ES" sz="2200">
                <a:solidFill>
                  <a:srgbClr val="000000"/>
                </a:solidFill>
              </a:rPr>
              <a:t>Torreblanca</a:t>
            </a:r>
          </a:p>
          <a:p>
            <a:r>
              <a:rPr lang="es-ES" sz="2200">
                <a:solidFill>
                  <a:srgbClr val="000000"/>
                </a:solidFill>
              </a:rPr>
              <a:t>3 GUARDIAS DE CENTRO DE SALUD EN DISTRITO SEVILLA O FUERA. </a:t>
            </a:r>
          </a:p>
          <a:p>
            <a:pPr lvl="1"/>
            <a:r>
              <a:rPr lang="es-ES" sz="2200">
                <a:solidFill>
                  <a:srgbClr val="000000"/>
                </a:solidFill>
              </a:rPr>
              <a:t>Los citados antes + La Algaba, Cantillana, Isla Mayor y Brenes. </a:t>
            </a:r>
          </a:p>
          <a:p>
            <a:pPr marL="457200" lvl="1" indent="0">
              <a:buNone/>
            </a:pPr>
            <a:endParaRPr lang="es-ES" sz="2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10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272E80B-AF93-4449-BE20-32E68C820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R4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44DFC4-10E7-427A-A2B8-66777BC5D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s-ES" sz="2000">
                <a:solidFill>
                  <a:srgbClr val="000000"/>
                </a:solidFill>
              </a:rPr>
              <a:t>1 GUARDIA DE OBSERVACIÓN DEL GENERAL</a:t>
            </a:r>
          </a:p>
          <a:p>
            <a:r>
              <a:rPr lang="es-ES" sz="2000">
                <a:solidFill>
                  <a:srgbClr val="000000"/>
                </a:solidFill>
              </a:rPr>
              <a:t>1 GUARDIA DE CENTRO DE SALUD DE DISTRITO SEVILLA (mismos que R3)</a:t>
            </a:r>
          </a:p>
          <a:p>
            <a:r>
              <a:rPr lang="es-ES" sz="2000">
                <a:solidFill>
                  <a:srgbClr val="000000"/>
                </a:solidFill>
              </a:rPr>
              <a:t>2 GUARDIAS DE CENTRO DE SALUD EN DISTRITOS SEVILLA O FUERA. </a:t>
            </a:r>
          </a:p>
          <a:p>
            <a:pPr lvl="1"/>
            <a:r>
              <a:rPr lang="es-ES" sz="2000">
                <a:solidFill>
                  <a:srgbClr val="000000"/>
                </a:solidFill>
              </a:rPr>
              <a:t>Anteriores + Carmona, Cantillana, Pilas, Lora del Río y Sanlúcar la Mayor</a:t>
            </a:r>
          </a:p>
          <a:p>
            <a:r>
              <a:rPr lang="es-ES" sz="2000">
                <a:solidFill>
                  <a:srgbClr val="000000"/>
                </a:solidFill>
              </a:rPr>
              <a:t>1 GUARDIA A ELECCIÓN: </a:t>
            </a:r>
          </a:p>
          <a:p>
            <a:pPr lvl="1"/>
            <a:r>
              <a:rPr lang="es-ES" sz="2000">
                <a:solidFill>
                  <a:srgbClr val="000000"/>
                </a:solidFill>
              </a:rPr>
              <a:t>CENTRO DE SALUD</a:t>
            </a:r>
          </a:p>
          <a:p>
            <a:pPr lvl="1"/>
            <a:r>
              <a:rPr lang="es-ES" sz="2000">
                <a:solidFill>
                  <a:srgbClr val="000000"/>
                </a:solidFill>
              </a:rPr>
              <a:t>PUERTA HOSPITAL GENERAL</a:t>
            </a:r>
          </a:p>
          <a:p>
            <a:pPr lvl="1"/>
            <a:r>
              <a:rPr lang="es-ES" sz="2000">
                <a:solidFill>
                  <a:srgbClr val="000000"/>
                </a:solidFill>
              </a:rPr>
              <a:t>OBSERVACIÓN HOSPITAL GENERAL</a:t>
            </a:r>
          </a:p>
          <a:p>
            <a:pPr lvl="1"/>
            <a:r>
              <a:rPr lang="es-ES" sz="2000">
                <a:solidFill>
                  <a:srgbClr val="000000"/>
                </a:solidFill>
              </a:rPr>
              <a:t>UNIDAD DE CRÍTICOS</a:t>
            </a:r>
          </a:p>
          <a:p>
            <a:pPr lvl="1"/>
            <a:r>
              <a:rPr lang="es-ES" sz="2000">
                <a:solidFill>
                  <a:srgbClr val="000000"/>
                </a:solidFill>
              </a:rPr>
              <a:t>PUERTA HOSPITAL TRAUMATOLOGÍA</a:t>
            </a:r>
          </a:p>
          <a:p>
            <a:pPr lvl="1"/>
            <a:r>
              <a:rPr lang="es-ES" sz="2000">
                <a:solidFill>
                  <a:srgbClr val="000000"/>
                </a:solidFill>
              </a:rPr>
              <a:t>OBSERVACIÓN HOSPITAL TRAUMATOLOGÍA</a:t>
            </a:r>
          </a:p>
        </p:txBody>
      </p:sp>
    </p:spTree>
    <p:extLst>
      <p:ext uri="{BB962C8B-B14F-4D97-AF65-F5344CB8AC3E}">
        <p14:creationId xmlns:p14="http://schemas.microsoft.com/office/powerpoint/2010/main" val="2356110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220521-E280-446C-A5B9-64A38A8A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es-ES" sz="5400"/>
              <a:t>Excepción… 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09E00D-FCA7-4015-B4A8-F7568C7DB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1665" y="1336329"/>
            <a:ext cx="5673546" cy="4382588"/>
          </a:xfrm>
        </p:spPr>
        <p:txBody>
          <a:bodyPr anchor="ctr">
            <a:normAutofit/>
          </a:bodyPr>
          <a:lstStyle/>
          <a:p>
            <a:pPr algn="just"/>
            <a:r>
              <a:rPr lang="es-ES" sz="2000" dirty="0"/>
              <a:t>DURANTE LOS 3 MESES DE ROTATORIO EN PEDIATRIA HAREMOS LAS 5 GUARDIAS EN LA </a:t>
            </a:r>
            <a:r>
              <a:rPr lang="es-ES" sz="2000" b="1" u="sng" dirty="0"/>
              <a:t>PUERTA DEL HOSPITAL INFANTIL</a:t>
            </a:r>
          </a:p>
          <a:p>
            <a:pPr algn="just"/>
            <a:r>
              <a:rPr lang="es-ES" sz="2000" dirty="0"/>
              <a:t>DURANTE LOS 2 MESES DE ROTATORIO EN TRAUMATOLOGÍA HAREMOS LAS 5 GUARDIAS EN LA </a:t>
            </a:r>
            <a:r>
              <a:rPr lang="es-ES" sz="2000" b="1" u="sng" dirty="0"/>
              <a:t>PUERTA DEL HOSPITAL DE TRAUMATOLOGÍA </a:t>
            </a:r>
          </a:p>
          <a:p>
            <a:pPr algn="just"/>
            <a:r>
              <a:rPr lang="es-ES" sz="2000" dirty="0"/>
              <a:t>DURANTE EL MES DE ROTATORIO RURAL HAREMOS LAS 5 GUARDIAS EN EL </a:t>
            </a:r>
            <a:r>
              <a:rPr lang="es-ES" sz="2000" b="1" u="sng" dirty="0"/>
              <a:t>CENTRO DE SALUD DE SANTA OLALLA DEL CALA </a:t>
            </a:r>
          </a:p>
        </p:txBody>
      </p:sp>
    </p:spTree>
    <p:extLst>
      <p:ext uri="{BB962C8B-B14F-4D97-AF65-F5344CB8AC3E}">
        <p14:creationId xmlns:p14="http://schemas.microsoft.com/office/powerpoint/2010/main" val="22118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98FF9B1-3FE4-4060-82A2-6763BF4E2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es-ES" sz="5400" dirty="0"/>
              <a:t>ROTATORIOS R3 (segundo semestre)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6FA366-3559-4D07-8EA1-A3AC4B410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r>
              <a:rPr lang="es-ES" sz="2000" b="1" u="sng" dirty="0"/>
              <a:t>ROTATORIO RURAL</a:t>
            </a:r>
            <a:r>
              <a:rPr lang="es-ES" sz="2000" dirty="0"/>
              <a:t>: 1 MES. CENTRO DE SALUD SANTA OLALLA DEL CALA (a 70km de Sevilla)</a:t>
            </a:r>
          </a:p>
          <a:p>
            <a:endParaRPr lang="es-ES" sz="2000" dirty="0"/>
          </a:p>
          <a:p>
            <a:r>
              <a:rPr lang="es-ES" sz="2000" b="1" u="sng" dirty="0"/>
              <a:t>INSS Y UVMI</a:t>
            </a:r>
            <a:r>
              <a:rPr lang="es-ES" sz="2000" dirty="0"/>
              <a:t>: UNA SEMANA CADA UNO</a:t>
            </a:r>
          </a:p>
          <a:p>
            <a:endParaRPr lang="es-ES" sz="2000" dirty="0"/>
          </a:p>
          <a:p>
            <a:r>
              <a:rPr lang="es-ES" sz="2000" b="1" u="sng" dirty="0"/>
              <a:t>061</a:t>
            </a:r>
            <a:r>
              <a:rPr lang="es-ES" sz="2000" dirty="0"/>
              <a:t>: 15 DÍAS 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2000" dirty="0"/>
              <a:t>+/- ROTATORIOS EXTRA SOLICITADOS POR RESIDENTES </a:t>
            </a:r>
          </a:p>
        </p:txBody>
      </p:sp>
    </p:spTree>
    <p:extLst>
      <p:ext uri="{BB962C8B-B14F-4D97-AF65-F5344CB8AC3E}">
        <p14:creationId xmlns:p14="http://schemas.microsoft.com/office/powerpoint/2010/main" val="2479675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3A2D94-5E28-4336-91F9-E47E6E2DD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Cursos</a:t>
            </a:r>
            <a:r>
              <a:rPr lang="en-US" dirty="0"/>
              <a:t>, </a:t>
            </a:r>
            <a:r>
              <a:rPr lang="en-US" dirty="0" err="1"/>
              <a:t>sesiones</a:t>
            </a:r>
            <a:r>
              <a:rPr lang="en-US" dirty="0"/>
              <a:t> y </a:t>
            </a:r>
            <a:r>
              <a:rPr lang="en-US" dirty="0" err="1"/>
              <a:t>congresos</a:t>
            </a:r>
            <a:r>
              <a:rPr lang="en-US" dirty="0"/>
              <a:t>… </a:t>
            </a:r>
          </a:p>
        </p:txBody>
      </p:sp>
      <p:pic>
        <p:nvPicPr>
          <p:cNvPr id="5" name="Imagen 4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BEFA942A-B9AF-43DA-8EB5-05CFB1572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3575050"/>
            <a:ext cx="1898650" cy="1778000"/>
          </a:xfrm>
          <a:prstGeom prst="rect">
            <a:avLst/>
          </a:prstGeom>
        </p:spPr>
      </p:pic>
      <p:pic>
        <p:nvPicPr>
          <p:cNvPr id="7" name="Imagen 6" descr="Un grupo de personas sentadas alrededor de una mesa posando para una foto&#10;&#10;Descripción generada automáticamente">
            <a:extLst>
              <a:ext uri="{FF2B5EF4-FFF2-40B4-BE49-F238E27FC236}">
                <a16:creationId xmlns:a16="http://schemas.microsoft.com/office/drawing/2014/main" id="{0ED4D202-5477-4884-8837-757CF3FBB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3" y="3575050"/>
            <a:ext cx="2398713" cy="1778000"/>
          </a:xfrm>
          <a:prstGeom prst="rect">
            <a:avLst/>
          </a:prstGeom>
        </p:spPr>
      </p:pic>
      <p:pic>
        <p:nvPicPr>
          <p:cNvPr id="9" name="Imagen 8" descr="Imagen que contiene camino, edificio, exterior, persona&#10;&#10;Descripción generada automáticamente">
            <a:extLst>
              <a:ext uri="{FF2B5EF4-FFF2-40B4-BE49-F238E27FC236}">
                <a16:creationId xmlns:a16="http://schemas.microsoft.com/office/drawing/2014/main" id="{94990A47-CCC1-4B87-9BDF-66BB99F1F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163" y="39688"/>
            <a:ext cx="2506663" cy="3368675"/>
          </a:xfrm>
          <a:prstGeom prst="rect">
            <a:avLst/>
          </a:prstGeom>
        </p:spPr>
      </p:pic>
      <p:pic>
        <p:nvPicPr>
          <p:cNvPr id="11" name="Imagen 10" descr="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6D0AFE65-E012-4031-9689-86738F0A1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163" y="3490913"/>
            <a:ext cx="2506663" cy="1862138"/>
          </a:xfrm>
          <a:prstGeom prst="rect">
            <a:avLst/>
          </a:prstGeom>
        </p:spPr>
      </p:pic>
      <p:pic>
        <p:nvPicPr>
          <p:cNvPr id="13" name="Imagen 12" descr="Imagen que contiene persona, gente, frente, tabla&#10;&#10;Descripción generada automáticamente">
            <a:extLst>
              <a:ext uri="{FF2B5EF4-FFF2-40B4-BE49-F238E27FC236}">
                <a16:creationId xmlns:a16="http://schemas.microsoft.com/office/drawing/2014/main" id="{004C0818-021E-4C9D-B7BD-EFD757A852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839" y="3575050"/>
            <a:ext cx="2385661" cy="1778000"/>
          </a:xfrm>
          <a:prstGeom prst="rect">
            <a:avLst/>
          </a:prstGeom>
        </p:spPr>
      </p:pic>
      <p:pic>
        <p:nvPicPr>
          <p:cNvPr id="15" name="Imagen 14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F045A179-2664-4992-9321-8C25FD9E67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638" y="3575050"/>
            <a:ext cx="2397125" cy="1778000"/>
          </a:xfrm>
          <a:prstGeom prst="rect">
            <a:avLst/>
          </a:prstGeom>
        </p:spPr>
      </p:pic>
      <p:pic>
        <p:nvPicPr>
          <p:cNvPr id="17" name="Imagen 16" descr="Grupo de personas sentadas posando para una foto&#10;&#10;Descripción generada automáticamente">
            <a:extLst>
              <a:ext uri="{FF2B5EF4-FFF2-40B4-BE49-F238E27FC236}">
                <a16:creationId xmlns:a16="http://schemas.microsoft.com/office/drawing/2014/main" id="{E1BACB3C-3961-4AFC-B433-25EE5E75A0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39688"/>
            <a:ext cx="4572546" cy="3389312"/>
          </a:xfrm>
          <a:prstGeom prst="rect">
            <a:avLst/>
          </a:prstGeom>
        </p:spPr>
      </p:pic>
      <p:pic>
        <p:nvPicPr>
          <p:cNvPr id="19" name="Imagen 18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8FD03894-A988-4181-9071-FC9E74C317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75" y="39688"/>
            <a:ext cx="4629150" cy="34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62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EE1B63-F07B-4256-93BA-1A834EF74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PERO NO TODO VA A SER TRABAJAR… </a:t>
            </a:r>
          </a:p>
        </p:txBody>
      </p:sp>
      <p:pic>
        <p:nvPicPr>
          <p:cNvPr id="7" name="Imagen 6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8DDE9419-D722-445F-A2F6-25CB36200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39688"/>
            <a:ext cx="1876425" cy="1687513"/>
          </a:xfrm>
          <a:prstGeom prst="rect">
            <a:avLst/>
          </a:prstGeom>
        </p:spPr>
      </p:pic>
      <p:pic>
        <p:nvPicPr>
          <p:cNvPr id="9" name="Imagen 8" descr="Un grupo de personas en un parque&#10;&#10;Descripción generada automáticamente">
            <a:extLst>
              <a:ext uri="{FF2B5EF4-FFF2-40B4-BE49-F238E27FC236}">
                <a16:creationId xmlns:a16="http://schemas.microsoft.com/office/drawing/2014/main" id="{E7226EC1-6CA1-4FD2-9568-AC0F88814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1809750"/>
            <a:ext cx="3627438" cy="3543300"/>
          </a:xfrm>
          <a:prstGeom prst="rect">
            <a:avLst/>
          </a:prstGeom>
        </p:spPr>
      </p:pic>
      <p:pic>
        <p:nvPicPr>
          <p:cNvPr id="11" name="Imagen 10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4374CF2C-2E6B-4E8F-84EE-2C253199B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88" y="2738438"/>
            <a:ext cx="3513138" cy="2614613"/>
          </a:xfrm>
          <a:prstGeom prst="rect">
            <a:avLst/>
          </a:prstGeom>
        </p:spPr>
      </p:pic>
      <p:pic>
        <p:nvPicPr>
          <p:cNvPr id="13" name="Imagen 12" descr="Imagen que contiene persona, foto, interior, posando&#10;&#10;Descripción generada automáticamente">
            <a:extLst>
              <a:ext uri="{FF2B5EF4-FFF2-40B4-BE49-F238E27FC236}">
                <a16:creationId xmlns:a16="http://schemas.microsoft.com/office/drawing/2014/main" id="{F37D758E-25F2-4BC9-825C-868695BECA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5" y="39688"/>
            <a:ext cx="1685925" cy="1687513"/>
          </a:xfrm>
          <a:prstGeom prst="rect">
            <a:avLst/>
          </a:prstGeom>
        </p:spPr>
      </p:pic>
      <p:pic>
        <p:nvPicPr>
          <p:cNvPr id="15" name="Imagen 14" descr="Una foto de 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124A54FE-B988-4191-A2D8-AC8CC116B7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1"/>
          <a:stretch/>
        </p:blipFill>
        <p:spPr>
          <a:xfrm>
            <a:off x="4384675" y="39688"/>
            <a:ext cx="2374900" cy="1687513"/>
          </a:xfrm>
          <a:prstGeom prst="rect">
            <a:avLst/>
          </a:prstGeom>
        </p:spPr>
      </p:pic>
      <p:pic>
        <p:nvPicPr>
          <p:cNvPr id="17" name="Imagen 16" descr="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C752AC15-2661-4302-ABC0-E36A7C1447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" y="1809750"/>
            <a:ext cx="4752975" cy="3543300"/>
          </a:xfrm>
          <a:prstGeom prst="rect">
            <a:avLst/>
          </a:prstGeom>
        </p:spPr>
      </p:pic>
      <p:pic>
        <p:nvPicPr>
          <p:cNvPr id="21" name="Imagen 20" descr="Un grupo de personas posando para una foto&#10;&#10;Descripción generada automáticamente">
            <a:extLst>
              <a:ext uri="{FF2B5EF4-FFF2-40B4-BE49-F238E27FC236}">
                <a16:creationId xmlns:a16="http://schemas.microsoft.com/office/drawing/2014/main" id="{45B2D590-EC28-4FA9-8DFF-019478C505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88" y="39688"/>
            <a:ext cx="3513138" cy="2614613"/>
          </a:xfrm>
          <a:prstGeom prst="rect">
            <a:avLst/>
          </a:prstGeom>
        </p:spPr>
      </p:pic>
      <p:pic>
        <p:nvPicPr>
          <p:cNvPr id="25" name="Imagen 24" descr="Un grupo de personas en una plaza&#10;&#10;Descripción generada automáticamente">
            <a:extLst>
              <a:ext uri="{FF2B5EF4-FFF2-40B4-BE49-F238E27FC236}">
                <a16:creationId xmlns:a16="http://schemas.microsoft.com/office/drawing/2014/main" id="{6EAA0359-67A8-400B-B444-6D099F50C1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63" y="39688"/>
            <a:ext cx="2278063" cy="16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780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AC4E83-60B0-4781-A468-04664F926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4134" y="1396289"/>
            <a:ext cx="5006336" cy="1325563"/>
          </a:xfrm>
        </p:spPr>
        <p:txBody>
          <a:bodyPr>
            <a:normAutofit/>
          </a:bodyPr>
          <a:lstStyle/>
          <a:p>
            <a:r>
              <a:rPr lang="es-ES" b="1"/>
              <a:t>BIENVENID@S A SEVILLA </a:t>
            </a:r>
          </a:p>
        </p:txBody>
      </p:sp>
      <p:sp>
        <p:nvSpPr>
          <p:cNvPr id="2052" name="Freeform: Shape 13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La imagen puede contener: texto">
            <a:extLst>
              <a:ext uri="{FF2B5EF4-FFF2-40B4-BE49-F238E27FC236}">
                <a16:creationId xmlns:a16="http://schemas.microsoft.com/office/drawing/2014/main" id="{1E74145F-155F-46EA-B3AE-9D49C2ADC7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5" r="-2" b="10187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AE4D9F-EAC5-4D93-B6E3-B1D119FC8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578" y="2871982"/>
            <a:ext cx="5004073" cy="3181684"/>
          </a:xfrm>
        </p:spPr>
        <p:txBody>
          <a:bodyPr anchor="t">
            <a:normAutofit/>
          </a:bodyPr>
          <a:lstStyle/>
          <a:p>
            <a:endParaRPr lang="es-ES" sz="1800"/>
          </a:p>
          <a:p>
            <a:r>
              <a:rPr lang="es-ES" sz="1800"/>
              <a:t>Andrea Medina Vizuete</a:t>
            </a:r>
          </a:p>
          <a:p>
            <a:r>
              <a:rPr lang="es-ES" sz="1800"/>
              <a:t>R3 de UGC La Candelaria </a:t>
            </a:r>
          </a:p>
          <a:p>
            <a:r>
              <a:rPr lang="es-ES" sz="1800"/>
              <a:t>Email: andreamedinavizuete@gmail.com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094320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F6D3D5-AC31-4B64-8AA4-D274DFEE7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4 AÑOS DE RESIDENCIA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1922B7-505D-4400-BE9C-FBA5744B7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810694" cy="5230634"/>
          </a:xfrm>
        </p:spPr>
        <p:txBody>
          <a:bodyPr anchor="ctr">
            <a:noAutofit/>
          </a:bodyPr>
          <a:lstStyle/>
          <a:p>
            <a:r>
              <a:rPr lang="es-ES" sz="2400" dirty="0">
                <a:solidFill>
                  <a:srgbClr val="000000"/>
                </a:solidFill>
              </a:rPr>
              <a:t>R1 (junio-diciembre): </a:t>
            </a:r>
            <a:r>
              <a:rPr lang="es-ES" sz="2400" u="sng" dirty="0">
                <a:solidFill>
                  <a:srgbClr val="000000"/>
                </a:solidFill>
              </a:rPr>
              <a:t>CENTRO DE SALUD</a:t>
            </a:r>
          </a:p>
          <a:p>
            <a:r>
              <a:rPr lang="es-ES" sz="2400" dirty="0">
                <a:solidFill>
                  <a:srgbClr val="000000"/>
                </a:solidFill>
              </a:rPr>
              <a:t>R1 (enero-mayo) + R2 + R3 (junio-noviembre): </a:t>
            </a:r>
            <a:r>
              <a:rPr lang="es-ES" sz="2400" u="sng" dirty="0">
                <a:solidFill>
                  <a:srgbClr val="000000"/>
                </a:solidFill>
              </a:rPr>
              <a:t>ROTACIONES HOSPITALARIAS</a:t>
            </a:r>
          </a:p>
          <a:p>
            <a:r>
              <a:rPr lang="es-ES" sz="2400" dirty="0">
                <a:solidFill>
                  <a:srgbClr val="000000"/>
                </a:solidFill>
              </a:rPr>
              <a:t>R3 (diciembre-mayo) + R4: </a:t>
            </a:r>
            <a:r>
              <a:rPr lang="es-ES" sz="2400" u="sng" dirty="0">
                <a:solidFill>
                  <a:srgbClr val="000000"/>
                </a:solidFill>
              </a:rPr>
              <a:t>CENTRO DE SALUD</a:t>
            </a:r>
          </a:p>
          <a:p>
            <a:endParaRPr lang="es-ES" sz="2400" dirty="0">
              <a:solidFill>
                <a:srgbClr val="000000"/>
              </a:solidFill>
            </a:endParaRPr>
          </a:p>
          <a:p>
            <a:r>
              <a:rPr lang="es-ES" sz="2400" dirty="0">
                <a:solidFill>
                  <a:srgbClr val="000000"/>
                </a:solidFill>
              </a:rPr>
              <a:t>ADEMÁS…</a:t>
            </a:r>
          </a:p>
          <a:p>
            <a:pPr lvl="1"/>
            <a:r>
              <a:rPr lang="es-ES" dirty="0">
                <a:solidFill>
                  <a:srgbClr val="000000"/>
                </a:solidFill>
              </a:rPr>
              <a:t>EPES (061)</a:t>
            </a:r>
          </a:p>
          <a:p>
            <a:pPr lvl="1"/>
            <a:r>
              <a:rPr lang="es-ES" dirty="0">
                <a:solidFill>
                  <a:srgbClr val="000000"/>
                </a:solidFill>
              </a:rPr>
              <a:t>INSS/UVMI</a:t>
            </a:r>
          </a:p>
          <a:p>
            <a:pPr lvl="1"/>
            <a:r>
              <a:rPr lang="es-ES" dirty="0">
                <a:solidFill>
                  <a:srgbClr val="000000"/>
                </a:solidFill>
              </a:rPr>
              <a:t>ROTATORIO RURAL</a:t>
            </a:r>
          </a:p>
          <a:p>
            <a:pPr lvl="1"/>
            <a:r>
              <a:rPr lang="es-ES" dirty="0">
                <a:solidFill>
                  <a:srgbClr val="000000"/>
                </a:solidFill>
              </a:rPr>
              <a:t>ROTATORIOS OPTATIVOS EXTRA (solicitados por el residente)</a:t>
            </a:r>
          </a:p>
        </p:txBody>
      </p:sp>
    </p:spTree>
    <p:extLst>
      <p:ext uri="{BB962C8B-B14F-4D97-AF65-F5344CB8AC3E}">
        <p14:creationId xmlns:p14="http://schemas.microsoft.com/office/powerpoint/2010/main" val="165128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AB9F5-171D-493F-ACA6-386747369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ROTACIONES HOSPITALARIAS IF ROCÍO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4D5EC-CC6B-49EB-9D9D-03A2737BC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65320" cy="4351338"/>
          </a:xfrm>
        </p:spPr>
        <p:txBody>
          <a:bodyPr/>
          <a:lstStyle/>
          <a:p>
            <a:pPr algn="just"/>
            <a:r>
              <a:rPr lang="es-ES" dirty="0"/>
              <a:t>Medicina interna: 3 meses</a:t>
            </a:r>
          </a:p>
          <a:p>
            <a:pPr algn="just"/>
            <a:r>
              <a:rPr lang="es-ES" dirty="0"/>
              <a:t>Cardiología: 1 mes</a:t>
            </a:r>
          </a:p>
          <a:p>
            <a:pPr algn="just"/>
            <a:r>
              <a:rPr lang="es-ES" dirty="0"/>
              <a:t>Endocrinología: 1 mes</a:t>
            </a:r>
          </a:p>
          <a:p>
            <a:pPr algn="just"/>
            <a:r>
              <a:rPr lang="es-ES" dirty="0"/>
              <a:t>Ginecología: 1 mes</a:t>
            </a:r>
          </a:p>
          <a:p>
            <a:pPr algn="just"/>
            <a:r>
              <a:rPr lang="es-ES" dirty="0"/>
              <a:t>Neurología: 1 mes</a:t>
            </a:r>
          </a:p>
          <a:p>
            <a:pPr algn="just"/>
            <a:r>
              <a:rPr lang="es-ES" dirty="0"/>
              <a:t>Reumatología: 1 mes</a:t>
            </a:r>
          </a:p>
          <a:p>
            <a:pPr algn="just"/>
            <a:r>
              <a:rPr lang="es-ES" dirty="0"/>
              <a:t>Dermatología: 1 mes</a:t>
            </a:r>
          </a:p>
          <a:p>
            <a:pPr algn="just"/>
            <a:r>
              <a:rPr lang="es-ES" dirty="0"/>
              <a:t>ORL: 1 mes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B18892A-54CE-4D5C-BC1D-66D555618B87}"/>
              </a:ext>
            </a:extLst>
          </p:cNvPr>
          <p:cNvSpPr txBox="1">
            <a:spLocks/>
          </p:cNvSpPr>
          <p:nvPr/>
        </p:nvSpPr>
        <p:spPr>
          <a:xfrm>
            <a:off x="5745480" y="1825625"/>
            <a:ext cx="46972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/>
              <a:t>Pediatría: 3 meses (1.5 en hospital + 1.5 en centro de salud)</a:t>
            </a:r>
          </a:p>
          <a:p>
            <a:pPr algn="just"/>
            <a:r>
              <a:rPr lang="es-ES" dirty="0"/>
              <a:t>Hospitalización domiciliaria: 2 meses</a:t>
            </a:r>
          </a:p>
          <a:p>
            <a:pPr algn="just"/>
            <a:r>
              <a:rPr lang="es-ES" dirty="0"/>
              <a:t>Unidad de Críticos: 1 mes</a:t>
            </a:r>
          </a:p>
          <a:p>
            <a:pPr algn="just"/>
            <a:r>
              <a:rPr lang="es-ES" dirty="0"/>
              <a:t>Traumatología: 2 meses</a:t>
            </a:r>
          </a:p>
          <a:p>
            <a:pPr algn="just"/>
            <a:r>
              <a:rPr lang="es-ES" dirty="0"/>
              <a:t>Respiratorios: 1 mes</a:t>
            </a:r>
          </a:p>
          <a:p>
            <a:pPr algn="just"/>
            <a:r>
              <a:rPr lang="es-ES" dirty="0"/>
              <a:t>Salud Mental: 2 meses </a:t>
            </a:r>
          </a:p>
        </p:txBody>
      </p:sp>
    </p:spTree>
    <p:extLst>
      <p:ext uri="{BB962C8B-B14F-4D97-AF65-F5344CB8AC3E}">
        <p14:creationId xmlns:p14="http://schemas.microsoft.com/office/powerpoint/2010/main" val="3442468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796395B-490B-43B7-9089-7ACF4E457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¡¡ Y UN MES DE VACACIONES!! </a:t>
            </a:r>
          </a:p>
        </p:txBody>
      </p:sp>
    </p:spTree>
    <p:extLst>
      <p:ext uri="{BB962C8B-B14F-4D97-AF65-F5344CB8AC3E}">
        <p14:creationId xmlns:p14="http://schemas.microsoft.com/office/powerpoint/2010/main" val="190098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4DA1F0-DA85-4638-93B4-4BD3DB7E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4" y="1412488"/>
            <a:ext cx="3538606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CENTROS DE SALUD DISPONIBLES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DISTRITO SEVILLA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8DD7A3-C2F5-43AF-82E6-29ECA9EAE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0855" y="1059366"/>
            <a:ext cx="3427283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1" u="sng" dirty="0"/>
              <a:t>H. VIRGEN DEL ROCÍO</a:t>
            </a:r>
          </a:p>
          <a:p>
            <a:r>
              <a:rPr lang="en-US" sz="2000" dirty="0"/>
              <a:t>Bellavista</a:t>
            </a:r>
          </a:p>
          <a:p>
            <a:r>
              <a:rPr lang="en-US" sz="2000" dirty="0"/>
              <a:t>La Candelaria</a:t>
            </a:r>
          </a:p>
          <a:p>
            <a:r>
              <a:rPr lang="en-US" sz="2000" dirty="0"/>
              <a:t>El </a:t>
            </a:r>
            <a:r>
              <a:rPr lang="en-US" sz="2000" dirty="0" err="1"/>
              <a:t>Cachorro</a:t>
            </a:r>
            <a:endParaRPr lang="en-US" sz="2000" dirty="0"/>
          </a:p>
          <a:p>
            <a:r>
              <a:rPr lang="en-US" sz="2000" dirty="0"/>
              <a:t>El </a:t>
            </a:r>
            <a:r>
              <a:rPr lang="en-US" sz="2000" dirty="0" err="1"/>
              <a:t>Juncal</a:t>
            </a:r>
            <a:endParaRPr lang="en-US" sz="2000" dirty="0"/>
          </a:p>
          <a:p>
            <a:r>
              <a:rPr lang="en-US" sz="2000" dirty="0"/>
              <a:t>Las </a:t>
            </a:r>
            <a:r>
              <a:rPr lang="en-US" sz="2000" dirty="0" err="1"/>
              <a:t>Palmeritas</a:t>
            </a:r>
            <a:endParaRPr lang="en-US" sz="2000" dirty="0"/>
          </a:p>
          <a:p>
            <a:r>
              <a:rPr lang="en-US" sz="2000" dirty="0"/>
              <a:t>San Luis</a:t>
            </a:r>
          </a:p>
          <a:p>
            <a:r>
              <a:rPr lang="en-US" sz="2000" dirty="0"/>
              <a:t>San Pablo</a:t>
            </a:r>
          </a:p>
          <a:p>
            <a:r>
              <a:rPr lang="en-US" sz="2000" dirty="0" err="1"/>
              <a:t>Torreblanca</a:t>
            </a:r>
            <a:endParaRPr lang="en-US" sz="2000" dirty="0"/>
          </a:p>
          <a:p>
            <a:r>
              <a:rPr lang="en-US" sz="2000" dirty="0"/>
              <a:t>Los </a:t>
            </a:r>
            <a:r>
              <a:rPr lang="en-US" sz="2000" dirty="0" err="1"/>
              <a:t>Bermejales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1EA0080-39B4-4545-AE76-C7A6FE92A6D0}"/>
              </a:ext>
            </a:extLst>
          </p:cNvPr>
          <p:cNvSpPr txBox="1">
            <a:spLocks/>
          </p:cNvSpPr>
          <p:nvPr/>
        </p:nvSpPr>
        <p:spPr>
          <a:xfrm>
            <a:off x="8451605" y="947854"/>
            <a:ext cx="3197701" cy="52931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/>
              <a:t>H. VIRGEN MACARENA</a:t>
            </a:r>
          </a:p>
          <a:p>
            <a:r>
              <a:rPr lang="en-US" sz="2000" dirty="0"/>
              <a:t>El Alamillo</a:t>
            </a:r>
          </a:p>
          <a:p>
            <a:r>
              <a:rPr lang="en-US" sz="2000" dirty="0"/>
              <a:t>El Greco</a:t>
            </a:r>
          </a:p>
          <a:p>
            <a:r>
              <a:rPr lang="en-US" sz="2000" dirty="0"/>
              <a:t>Esperanza Macarena</a:t>
            </a:r>
          </a:p>
          <a:p>
            <a:r>
              <a:rPr lang="en-US" sz="2000" dirty="0"/>
              <a:t>Mercedes Navarro</a:t>
            </a:r>
          </a:p>
          <a:p>
            <a:r>
              <a:rPr lang="en-US" sz="2000" dirty="0"/>
              <a:t>Pino Montano A</a:t>
            </a:r>
          </a:p>
          <a:p>
            <a:r>
              <a:rPr lang="en-US" sz="2000" dirty="0"/>
              <a:t>Pino Montano B</a:t>
            </a:r>
          </a:p>
          <a:p>
            <a:r>
              <a:rPr lang="en-US" sz="2000" dirty="0" err="1"/>
              <a:t>Polígono</a:t>
            </a:r>
            <a:r>
              <a:rPr lang="en-US" sz="2000" dirty="0"/>
              <a:t> Norte</a:t>
            </a:r>
          </a:p>
          <a:p>
            <a:r>
              <a:rPr lang="en-US" sz="2000" dirty="0"/>
              <a:t>Ronda </a:t>
            </a:r>
            <a:r>
              <a:rPr lang="en-US" sz="2000" dirty="0" err="1"/>
              <a:t>Histórica</a:t>
            </a:r>
            <a:endParaRPr lang="en-US" sz="2000" dirty="0"/>
          </a:p>
          <a:p>
            <a:r>
              <a:rPr lang="en-US" sz="2000" dirty="0" err="1"/>
              <a:t>Cisneo</a:t>
            </a:r>
            <a:r>
              <a:rPr lang="en-US" sz="2000" dirty="0"/>
              <a:t> Alto</a:t>
            </a:r>
          </a:p>
          <a:p>
            <a:r>
              <a:rPr lang="en-US" sz="2000" dirty="0"/>
              <a:t>Puerta Este</a:t>
            </a:r>
          </a:p>
          <a:p>
            <a:r>
              <a:rPr lang="en-US" sz="2000" dirty="0" err="1"/>
              <a:t>Marqués</a:t>
            </a:r>
            <a:r>
              <a:rPr lang="en-US" sz="2000" dirty="0"/>
              <a:t> de </a:t>
            </a:r>
            <a:r>
              <a:rPr lang="en-US" sz="2000" dirty="0" err="1"/>
              <a:t>Paradas</a:t>
            </a:r>
            <a:r>
              <a:rPr lang="en-US" sz="2000" dirty="0"/>
              <a:t> </a:t>
            </a:r>
          </a:p>
          <a:p>
            <a:r>
              <a:rPr lang="en-US" sz="2000" dirty="0"/>
              <a:t>María </a:t>
            </a:r>
            <a:r>
              <a:rPr lang="en-US" sz="2000" dirty="0" err="1"/>
              <a:t>Fuensanta</a:t>
            </a:r>
            <a:r>
              <a:rPr lang="en-US" sz="2000" dirty="0"/>
              <a:t> Pérez </a:t>
            </a:r>
            <a:r>
              <a:rPr lang="en-US" sz="2000" dirty="0" err="1"/>
              <a:t>Quirós</a:t>
            </a:r>
            <a:endParaRPr lang="en-US" sz="2000" dirty="0"/>
          </a:p>
          <a:p>
            <a:endParaRPr lang="en-US" sz="1400" dirty="0"/>
          </a:p>
          <a:p>
            <a:endParaRPr lang="en-US" sz="1400" dirty="0"/>
          </a:p>
          <a:p>
            <a:pPr marL="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4995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DFA2D3-9CF8-479D-8B6D-53DAECC2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pPr algn="ctr"/>
            <a:r>
              <a:rPr lang="es-ES" sz="3800" dirty="0"/>
              <a:t>LOS CENTROS DE SALUD SE ESCOGEN POR </a:t>
            </a:r>
            <a:r>
              <a:rPr lang="es-ES" sz="3800" b="1" u="sng" dirty="0"/>
              <a:t>ORDEN MIR </a:t>
            </a:r>
            <a:r>
              <a:rPr lang="es-ES" sz="3800" dirty="0"/>
              <a:t>TRAS LA INCORPORACIÓN A LA ESPECIALIDAD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681E98-B8E0-4747-9224-6E51D6FC8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ES" sz="2000" dirty="0"/>
              <a:t>Dependiendo del centro de salud que escojas, los rotatorios Hospitalarios serán en el Hospital Virgen del Rocío o Virgen Macarena</a:t>
            </a:r>
          </a:p>
        </p:txBody>
      </p:sp>
    </p:spTree>
    <p:extLst>
      <p:ext uri="{BB962C8B-B14F-4D97-AF65-F5344CB8AC3E}">
        <p14:creationId xmlns:p14="http://schemas.microsoft.com/office/powerpoint/2010/main" val="1850301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60426-BA74-4A0C-860D-A76F8269F780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ES" dirty="0"/>
              <a:t>CARTERA DE SERVICIOS DE LOS CENTROS DE SALUD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97E5E9-B042-4EF5-A477-E444B1DDF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es-ES" dirty="0"/>
              <a:t>Consulta a demanda</a:t>
            </a:r>
          </a:p>
          <a:p>
            <a:r>
              <a:rPr lang="es-ES" dirty="0"/>
              <a:t>Consultas programadas</a:t>
            </a:r>
          </a:p>
          <a:p>
            <a:r>
              <a:rPr lang="es-ES" dirty="0"/>
              <a:t>Visitas a domicilios</a:t>
            </a:r>
          </a:p>
          <a:p>
            <a:r>
              <a:rPr lang="es-ES" i="1" dirty="0"/>
              <a:t>Consultas de pediatría</a:t>
            </a:r>
          </a:p>
          <a:p>
            <a:r>
              <a:rPr lang="es-ES" dirty="0"/>
              <a:t>Urgencias </a:t>
            </a:r>
          </a:p>
          <a:p>
            <a:r>
              <a:rPr lang="es-ES" dirty="0"/>
              <a:t>Consultas telefónicas</a:t>
            </a:r>
          </a:p>
          <a:p>
            <a:r>
              <a:rPr lang="es-ES" dirty="0" err="1"/>
              <a:t>Telederma</a:t>
            </a:r>
            <a:endParaRPr lang="es-ES" dirty="0"/>
          </a:p>
          <a:p>
            <a:r>
              <a:rPr lang="es-ES" dirty="0"/>
              <a:t>Cirugía menor</a:t>
            </a:r>
          </a:p>
          <a:p>
            <a:r>
              <a:rPr lang="es-ES" dirty="0"/>
              <a:t>Planificación familiar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54A2FA7-7C20-4A97-AC33-7D0BBA87A999}"/>
              </a:ext>
            </a:extLst>
          </p:cNvPr>
          <p:cNvSpPr txBox="1">
            <a:spLocks/>
          </p:cNvSpPr>
          <p:nvPr/>
        </p:nvSpPr>
        <p:spPr>
          <a:xfrm>
            <a:off x="67056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Consulta de tabaco</a:t>
            </a:r>
          </a:p>
          <a:p>
            <a:r>
              <a:rPr lang="es-ES" dirty="0"/>
              <a:t>Consulta de embarazo</a:t>
            </a:r>
          </a:p>
          <a:p>
            <a:r>
              <a:rPr lang="es-ES" dirty="0"/>
              <a:t>Citologías</a:t>
            </a:r>
          </a:p>
          <a:p>
            <a:r>
              <a:rPr lang="es-ES" i="1" dirty="0"/>
              <a:t>Espirometrías</a:t>
            </a:r>
          </a:p>
          <a:p>
            <a:r>
              <a:rPr lang="es-ES" i="1" dirty="0" err="1"/>
              <a:t>Retinografías</a:t>
            </a:r>
            <a:endParaRPr lang="es-ES" i="1" dirty="0"/>
          </a:p>
          <a:p>
            <a:r>
              <a:rPr lang="es-ES" dirty="0"/>
              <a:t>Programa anticoagulación</a:t>
            </a:r>
          </a:p>
          <a:p>
            <a:r>
              <a:rPr lang="es-ES" i="1" dirty="0"/>
              <a:t>Radiología</a:t>
            </a:r>
          </a:p>
          <a:p>
            <a:r>
              <a:rPr lang="es-ES" i="1" dirty="0"/>
              <a:t>Ecografía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425F77-0A5D-41A8-BA67-2FF6FC71AC93}"/>
              </a:ext>
            </a:extLst>
          </p:cNvPr>
          <p:cNvSpPr txBox="1"/>
          <p:nvPr/>
        </p:nvSpPr>
        <p:spPr>
          <a:xfrm>
            <a:off x="480060" y="6176963"/>
            <a:ext cx="1087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/>
              <a:t>En cursiva lo que no está disponible en todos los centros de salud</a:t>
            </a:r>
          </a:p>
        </p:txBody>
      </p:sp>
    </p:spTree>
    <p:extLst>
      <p:ext uri="{BB962C8B-B14F-4D97-AF65-F5344CB8AC3E}">
        <p14:creationId xmlns:p14="http://schemas.microsoft.com/office/powerpoint/2010/main" val="49501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5168E7B-6D42-4B3A-B7A1-17D4C49EC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A030C2-9F23-4593-9F99-7B73C232A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3428685-C74E-4C6A-8236-522E215F5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6432" y="1741337"/>
            <a:ext cx="6739136" cy="19443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GUARDIAS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771213-ADFB-4B28-8343-1F9ED81CA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9559" y="4200522"/>
            <a:ext cx="6740685" cy="682079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NUESTRO MAYOR MIEDO AL EMPEZAR… </a:t>
            </a:r>
          </a:p>
          <a:p>
            <a:pPr algn="ctr"/>
            <a:endParaRPr lang="en-US" sz="18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US" sz="1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SIEMPRE CINCO. SE LIBRA EL DÍA DE DESPUÉS. </a:t>
            </a:r>
          </a:p>
        </p:txBody>
      </p:sp>
    </p:spTree>
    <p:extLst>
      <p:ext uri="{BB962C8B-B14F-4D97-AF65-F5344CB8AC3E}">
        <p14:creationId xmlns:p14="http://schemas.microsoft.com/office/powerpoint/2010/main" val="236131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BD1A5A8-B714-4213-BEB3-212615C5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R1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709AE-4994-440C-84AE-1D4D76447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es-ES" sz="2400">
                <a:solidFill>
                  <a:srgbClr val="000000"/>
                </a:solidFill>
              </a:rPr>
              <a:t>3 GUARDIAS DE URGENCIAS DEL GENERAL (consultas u observación)</a:t>
            </a:r>
          </a:p>
          <a:p>
            <a:r>
              <a:rPr lang="es-ES" sz="2400">
                <a:solidFill>
                  <a:srgbClr val="000000"/>
                </a:solidFill>
              </a:rPr>
              <a:t>1 GUARDIA PUERTA DE TRAUMATOLOGÍA</a:t>
            </a:r>
          </a:p>
          <a:p>
            <a:r>
              <a:rPr lang="es-ES" sz="2400">
                <a:solidFill>
                  <a:srgbClr val="000000"/>
                </a:solidFill>
              </a:rPr>
              <a:t>1 GUARDIA DE CENTRO DE SALUD. A elegir entre: </a:t>
            </a:r>
          </a:p>
          <a:p>
            <a:pPr lvl="1"/>
            <a:r>
              <a:rPr lang="es-ES">
                <a:solidFill>
                  <a:srgbClr val="000000"/>
                </a:solidFill>
              </a:rPr>
              <a:t>Alcalá del Río</a:t>
            </a:r>
          </a:p>
          <a:p>
            <a:pPr lvl="1"/>
            <a:r>
              <a:rPr lang="es-ES">
                <a:solidFill>
                  <a:srgbClr val="000000"/>
                </a:solidFill>
              </a:rPr>
              <a:t>Ronda Histórica</a:t>
            </a:r>
          </a:p>
          <a:p>
            <a:pPr lvl="1"/>
            <a:r>
              <a:rPr lang="es-ES">
                <a:solidFill>
                  <a:srgbClr val="000000"/>
                </a:solidFill>
              </a:rPr>
              <a:t>San Juan de Aznalfarache</a:t>
            </a:r>
          </a:p>
          <a:p>
            <a:pPr marL="457200" lvl="1" indent="0">
              <a:buNone/>
            </a:pPr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677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715</Words>
  <Application>Microsoft Office PowerPoint</Application>
  <PresentationFormat>Panorámica</PresentationFormat>
  <Paragraphs>154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MEDICINA FAMILIAR Y COMUNITARIA</vt:lpstr>
      <vt:lpstr>4 AÑOS DE RESIDENCIA</vt:lpstr>
      <vt:lpstr>ROTACIONES HOSPITALARIAS IF ROCÍO</vt:lpstr>
      <vt:lpstr>¡¡ Y UN MES DE VACACIONES!! </vt:lpstr>
      <vt:lpstr>  CENTROS DE SALUD DISPONIBLES DISTRITO SEVILLA</vt:lpstr>
      <vt:lpstr>LOS CENTROS DE SALUD SE ESCOGEN POR ORDEN MIR TRAS LA INCORPORACIÓN A LA ESPECIALIDAD</vt:lpstr>
      <vt:lpstr>CARTERA DE SERVICIOS DE LOS CENTROS DE SALUD</vt:lpstr>
      <vt:lpstr>GUARDIAS</vt:lpstr>
      <vt:lpstr>R1</vt:lpstr>
      <vt:lpstr>R2</vt:lpstr>
      <vt:lpstr>R3 PRIMER SEMESTRE (junio-noviembre)</vt:lpstr>
      <vt:lpstr>R3 SEGUNDO SEMESTRE (diciembre-mayo)</vt:lpstr>
      <vt:lpstr>R4</vt:lpstr>
      <vt:lpstr>Excepción… </vt:lpstr>
      <vt:lpstr>ROTATORIOS R3 (segundo semestre)</vt:lpstr>
      <vt:lpstr>Cursos, sesiones y congresos… </vt:lpstr>
      <vt:lpstr>PERO NO TODO VA A SER TRABAJAR… </vt:lpstr>
      <vt:lpstr>BIENVENID@S A SEVILLA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MEDICINA FAMILIAR Y COMUNITARIA</dc:title>
  <dc:creator>Andrea Medina Vizuete</dc:creator>
  <cp:lastModifiedBy>Hernandez Galan, Jose Luis</cp:lastModifiedBy>
  <cp:revision>4</cp:revision>
  <dcterms:created xsi:type="dcterms:W3CDTF">2020-03-10T18:59:12Z</dcterms:created>
  <dcterms:modified xsi:type="dcterms:W3CDTF">2020-03-11T08:18:02Z</dcterms:modified>
</cp:coreProperties>
</file>